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1" r:id="rId2"/>
    <p:sldId id="263" r:id="rId3"/>
    <p:sldId id="280" r:id="rId4"/>
    <p:sldId id="278" r:id="rId5"/>
    <p:sldId id="306" r:id="rId6"/>
    <p:sldId id="307" r:id="rId7"/>
    <p:sldId id="286" r:id="rId8"/>
    <p:sldId id="287" r:id="rId9"/>
    <p:sldId id="294" r:id="rId10"/>
    <p:sldId id="279" r:id="rId11"/>
    <p:sldId id="308" r:id="rId12"/>
    <p:sldId id="296" r:id="rId13"/>
    <p:sldId id="298" r:id="rId14"/>
    <p:sldId id="299" r:id="rId15"/>
    <p:sldId id="297" r:id="rId16"/>
    <p:sldId id="300" r:id="rId17"/>
    <p:sldId id="302" r:id="rId18"/>
    <p:sldId id="301" r:id="rId19"/>
    <p:sldId id="309" r:id="rId20"/>
    <p:sldId id="295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man Tekin" userId="08d118bfcaaaf4d6" providerId="LiveId" clId="{87CD9341-131C-4090-A74F-45CBE0C1B133}"/>
    <pc:docChg chg="undo custSel addSld delSld modSld">
      <pc:chgData name="Osman Tekin" userId="08d118bfcaaaf4d6" providerId="LiveId" clId="{87CD9341-131C-4090-A74F-45CBE0C1B133}" dt="2021-10-21T16:55:18.925" v="71" actId="20577"/>
      <pc:docMkLst>
        <pc:docMk/>
      </pc:docMkLst>
      <pc:sldChg chg="modSp mod">
        <pc:chgData name="Osman Tekin" userId="08d118bfcaaaf4d6" providerId="LiveId" clId="{87CD9341-131C-4090-A74F-45CBE0C1B133}" dt="2021-10-21T16:46:25.457" v="51" actId="20577"/>
        <pc:sldMkLst>
          <pc:docMk/>
          <pc:sldMk cId="3564324312" sldId="263"/>
        </pc:sldMkLst>
        <pc:spChg chg="mod">
          <ac:chgData name="Osman Tekin" userId="08d118bfcaaaf4d6" providerId="LiveId" clId="{87CD9341-131C-4090-A74F-45CBE0C1B133}" dt="2021-10-21T16:46:25.457" v="51" actId="20577"/>
          <ac:spMkLst>
            <pc:docMk/>
            <pc:sldMk cId="3564324312" sldId="263"/>
            <ac:spMk id="2" creationId="{00000000-0000-0000-0000-000000000000}"/>
          </ac:spMkLst>
        </pc:spChg>
        <pc:spChg chg="mod">
          <ac:chgData name="Osman Tekin" userId="08d118bfcaaaf4d6" providerId="LiveId" clId="{87CD9341-131C-4090-A74F-45CBE0C1B133}" dt="2021-10-21T16:45:50.343" v="24" actId="6549"/>
          <ac:spMkLst>
            <pc:docMk/>
            <pc:sldMk cId="3564324312" sldId="263"/>
            <ac:spMk id="4099" creationId="{00000000-0000-0000-0000-000000000000}"/>
          </ac:spMkLst>
        </pc:spChg>
      </pc:sldChg>
      <pc:sldChg chg="del">
        <pc:chgData name="Osman Tekin" userId="08d118bfcaaaf4d6" providerId="LiveId" clId="{87CD9341-131C-4090-A74F-45CBE0C1B133}" dt="2021-10-21T16:41:44.645" v="0" actId="47"/>
        <pc:sldMkLst>
          <pc:docMk/>
          <pc:sldMk cId="3521316404" sldId="277"/>
        </pc:sldMkLst>
      </pc:sldChg>
      <pc:sldChg chg="modSp mod">
        <pc:chgData name="Osman Tekin" userId="08d118bfcaaaf4d6" providerId="LiveId" clId="{87CD9341-131C-4090-A74F-45CBE0C1B133}" dt="2021-10-21T16:47:04.441" v="59" actId="20577"/>
        <pc:sldMkLst>
          <pc:docMk/>
          <pc:sldMk cId="2682180121" sldId="278"/>
        </pc:sldMkLst>
        <pc:spChg chg="mod">
          <ac:chgData name="Osman Tekin" userId="08d118bfcaaaf4d6" providerId="LiveId" clId="{87CD9341-131C-4090-A74F-45CBE0C1B133}" dt="2021-10-21T16:47:04.441" v="59" actId="20577"/>
          <ac:spMkLst>
            <pc:docMk/>
            <pc:sldMk cId="2682180121" sldId="278"/>
            <ac:spMk id="6147" creationId="{00000000-0000-0000-0000-000000000000}"/>
          </ac:spMkLst>
        </pc:spChg>
      </pc:sldChg>
      <pc:sldChg chg="add del">
        <pc:chgData name="Osman Tekin" userId="08d118bfcaaaf4d6" providerId="LiveId" clId="{87CD9341-131C-4090-A74F-45CBE0C1B133}" dt="2021-10-21T16:47:50.574" v="61" actId="47"/>
        <pc:sldMkLst>
          <pc:docMk/>
          <pc:sldMk cId="4175771839" sldId="294"/>
        </pc:sldMkLst>
      </pc:sldChg>
      <pc:sldChg chg="modSp mod">
        <pc:chgData name="Osman Tekin" userId="08d118bfcaaaf4d6" providerId="LiveId" clId="{87CD9341-131C-4090-A74F-45CBE0C1B133}" dt="2021-10-21T16:55:18.925" v="71" actId="20577"/>
        <pc:sldMkLst>
          <pc:docMk/>
          <pc:sldMk cId="1288530998" sldId="300"/>
        </pc:sldMkLst>
        <pc:spChg chg="mod">
          <ac:chgData name="Osman Tekin" userId="08d118bfcaaaf4d6" providerId="LiveId" clId="{87CD9341-131C-4090-A74F-45CBE0C1B133}" dt="2021-10-21T16:55:18.925" v="71" actId="20577"/>
          <ac:spMkLst>
            <pc:docMk/>
            <pc:sldMk cId="1288530998" sldId="300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8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25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2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39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6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5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05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90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3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9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05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5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06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3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2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39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70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6231DE-C4EB-49E2-B240-C224A8E3383E}" type="datetimeFigureOut">
              <a:rPr lang="tr-TR" smtClean="0"/>
              <a:t>21.10.2021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02E2-614D-47E2-89D8-ACA823D49E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0293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adam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2adam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3269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919"/>
            <a:ext cx="12192000" cy="33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YAZILIM - Neler Yaptık</a:t>
            </a:r>
            <a:endParaRPr lang="tr-TR" dirty="0"/>
          </a:p>
        </p:txBody>
      </p:sp>
      <p:sp>
        <p:nvSpPr>
          <p:cNvPr id="7171" name="2 İçerik Yer Tutucusu"/>
          <p:cNvSpPr>
            <a:spLocks noGrp="1"/>
          </p:cNvSpPr>
          <p:nvPr>
            <p:ph idx="1"/>
          </p:nvPr>
        </p:nvSpPr>
        <p:spPr>
          <a:xfrm>
            <a:off x="333633" y="609600"/>
            <a:ext cx="8229600" cy="53353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tr-TR" dirty="0"/>
          </a:p>
          <a:p>
            <a:pPr eaLnBrk="1" hangingPunct="1"/>
            <a:r>
              <a:rPr lang="tr-TR" dirty="0">
                <a:latin typeface="Century Gothic" panose="020B0502020202020204" pitchFamily="34" charset="0"/>
              </a:rPr>
              <a:t>2007-2009</a:t>
            </a:r>
          </a:p>
          <a:p>
            <a:pPr lvl="1" eaLnBrk="1" hangingPunct="1"/>
            <a:endParaRPr lang="tr-TR" dirty="0">
              <a:latin typeface="Century Gothic" panose="020B0502020202020204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o 2"/>
          <p:cNvGraphicFramePr>
            <a:graphicFrameLocks noGrp="1"/>
          </p:cNvGraphicFramePr>
          <p:nvPr/>
        </p:nvGraphicFramePr>
        <p:xfrm>
          <a:off x="749645" y="1425090"/>
          <a:ext cx="3298654" cy="409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189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61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KKTC Yüksek</a:t>
                      </a:r>
                      <a:r>
                        <a:rPr lang="tr-TR" baseline="0" dirty="0">
                          <a:latin typeface="Century Gothic" panose="020B0502020202020204" pitchFamily="34" charset="0"/>
                        </a:rPr>
                        <a:t> Seçim Kurulu</a:t>
                      </a: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Yakın Doğu Üniversitesi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Güney Çelik Hasır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Sunar Mısır A.Ş.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Adana Ticaret Borsası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/>
                        <a:t>Yolbulan</a:t>
                      </a:r>
                      <a:r>
                        <a:rPr lang="tr-TR" dirty="0"/>
                        <a:t> Baştuğ </a:t>
                      </a:r>
                      <a:r>
                        <a:rPr lang="tr-TR" dirty="0" err="1"/>
                        <a:t>Metalurji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4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Yüreğir</a:t>
                      </a:r>
                      <a:r>
                        <a:rPr lang="tr-TR" baseline="0" dirty="0"/>
                        <a:t> Belediyesi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4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403778"/>
                  </a:ext>
                </a:extLst>
              </a:tr>
              <a:tr h="3327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800437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/>
        </p:nvGraphicFramePr>
        <p:xfrm>
          <a:off x="4168407" y="1458097"/>
          <a:ext cx="3213296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1. TÜBİTAK Projesi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SASA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Çukurova Kalkınma Ajansı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K. Anadolu Kalkınma Ajansı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Verem Savaş Dispanseri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York Klima Türkiye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4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154958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4060940" y="108876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Century Gothic" panose="020B0502020202020204" pitchFamily="34" charset="0"/>
              </a:rPr>
              <a:t>2010-2012</a:t>
            </a:r>
            <a:endParaRPr lang="tr-TR" dirty="0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04489"/>
              </p:ext>
            </p:extLst>
          </p:nvPr>
        </p:nvGraphicFramePr>
        <p:xfrm>
          <a:off x="7501811" y="1458097"/>
          <a:ext cx="335461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611">
                  <a:extLst>
                    <a:ext uri="{9D8B030D-6E8A-4147-A177-3AD203B41FA5}">
                      <a16:colId xmlns:a16="http://schemas.microsoft.com/office/drawing/2014/main" val="3393879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7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2. TÜBİTAK Projesi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14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TEMSA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428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EÜAŞ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613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AGAKİM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99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Beyza Piliç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158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Ak Yem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Beyza</a:t>
                      </a:r>
                      <a:r>
                        <a:rPr lang="tr-TR" baseline="0" dirty="0">
                          <a:latin typeface="Century Gothic" panose="020B0502020202020204" pitchFamily="34" charset="0"/>
                        </a:rPr>
                        <a:t> Piliç Şube</a:t>
                      </a: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06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latin typeface="Century Gothic" panose="020B0502020202020204" pitchFamily="34" charset="0"/>
                        </a:rPr>
                        <a:t>Lesaffre</a:t>
                      </a:r>
                      <a:r>
                        <a:rPr lang="tr-TR" dirty="0">
                          <a:latin typeface="Century Gothic" panose="020B0502020202020204" pitchFamily="34" charset="0"/>
                        </a:rPr>
                        <a:t> / Fransa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527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9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30025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7395809" y="108876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Century Gothic" panose="020B0502020202020204" pitchFamily="34" charset="0"/>
              </a:rPr>
              <a:t>2013-2015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43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YAZILIM - Neler Yaptık</a:t>
            </a:r>
            <a:endParaRPr lang="tr-TR" dirty="0"/>
          </a:p>
        </p:txBody>
      </p:sp>
      <p:sp>
        <p:nvSpPr>
          <p:cNvPr id="7171" name="2 İçerik Yer Tutucusu"/>
          <p:cNvSpPr>
            <a:spLocks noGrp="1"/>
          </p:cNvSpPr>
          <p:nvPr>
            <p:ph idx="1"/>
          </p:nvPr>
        </p:nvSpPr>
        <p:spPr>
          <a:xfrm>
            <a:off x="333633" y="609600"/>
            <a:ext cx="8229600" cy="53353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tr-TR" dirty="0"/>
          </a:p>
          <a:p>
            <a:pPr eaLnBrk="1" hangingPunct="1"/>
            <a:r>
              <a:rPr lang="tr-TR" dirty="0">
                <a:latin typeface="Century Gothic" panose="020B0502020202020204" pitchFamily="34" charset="0"/>
              </a:rPr>
              <a:t>2016-2018</a:t>
            </a:r>
          </a:p>
          <a:p>
            <a:pPr lvl="1" eaLnBrk="1" hangingPunct="1"/>
            <a:endParaRPr lang="tr-TR" dirty="0">
              <a:latin typeface="Century Gothic" panose="020B0502020202020204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44262"/>
              </p:ext>
            </p:extLst>
          </p:nvPr>
        </p:nvGraphicFramePr>
        <p:xfrm>
          <a:off x="749645" y="1425090"/>
          <a:ext cx="3298654" cy="409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189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61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latin typeface="Century Gothic" panose="020B0502020202020204" pitchFamily="34" charset="0"/>
                        </a:rPr>
                        <a:t>Limak</a:t>
                      </a:r>
                      <a:r>
                        <a:rPr lang="tr-TR" dirty="0">
                          <a:latin typeface="Century Gothic" panose="020B0502020202020204" pitchFamily="34" charset="0"/>
                        </a:rPr>
                        <a:t> 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T.C. Adana Valiliği </a:t>
                      </a:r>
                      <a:r>
                        <a:rPr lang="tr-TR" dirty="0" err="1">
                          <a:latin typeface="Century Gothic" panose="020B0502020202020204" pitchFamily="34" charset="0"/>
                        </a:rPr>
                        <a:t>Yikop</a:t>
                      </a: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Murat Ticaret İzmir - Adana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E-Ticaret Platformu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SCADAM Üretim Verimliliği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4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4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1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403778"/>
                  </a:ext>
                </a:extLst>
              </a:tr>
              <a:tr h="3327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800437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652940"/>
              </p:ext>
            </p:extLst>
          </p:nvPr>
        </p:nvGraphicFramePr>
        <p:xfrm>
          <a:off x="4168407" y="1458097"/>
          <a:ext cx="3213296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ÇİMSA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ÇİMSA ABD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ÇİMSA İSPANYA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Century Gothic" panose="020B0502020202020204" pitchFamily="34" charset="0"/>
                        </a:rPr>
                        <a:t>AOSB AIP </a:t>
                      </a:r>
                      <a:r>
                        <a:rPr lang="tr-TR" dirty="0" err="1">
                          <a:latin typeface="Century Gothic" panose="020B0502020202020204" pitchFamily="34" charset="0"/>
                        </a:rPr>
                        <a:t>Export</a:t>
                      </a: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4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154958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4060940" y="108876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2019-2021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1" y="2472121"/>
            <a:ext cx="9048750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8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671348" y="2785843"/>
            <a:ext cx="3477001" cy="522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tr-TR" sz="2400" dirty="0" err="1"/>
              <a:t>Big</a:t>
            </a:r>
            <a:r>
              <a:rPr lang="tr-TR" sz="2400" dirty="0"/>
              <a:t> Data ve DB</a:t>
            </a:r>
          </a:p>
          <a:p>
            <a:endParaRPr lang="tr-TR" sz="2400" dirty="0"/>
          </a:p>
        </p:txBody>
      </p:sp>
      <p:sp>
        <p:nvSpPr>
          <p:cNvPr id="5" name="2 İçerik Yer Tutucusu"/>
          <p:cNvSpPr>
            <a:spLocks noGrp="1"/>
          </p:cNvSpPr>
          <p:nvPr>
            <p:ph idx="1"/>
          </p:nvPr>
        </p:nvSpPr>
        <p:spPr>
          <a:xfrm>
            <a:off x="5230437" y="1176774"/>
            <a:ext cx="5342313" cy="47085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tr-TR" sz="2400" dirty="0">
                <a:latin typeface="Century Gothic" panose="020B0502020202020204" pitchFamily="34" charset="0"/>
              </a:rPr>
              <a:t>2003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Resim işleme ( DB Benzerleri Arama )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2006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Arama motoru. ( </a:t>
            </a:r>
            <a:r>
              <a:rPr lang="tr-TR" b="1" dirty="0">
                <a:latin typeface="Century Gothic" panose="020B0502020202020204" pitchFamily="34" charset="0"/>
                <a:hlinkClick r:id="rId3"/>
              </a:rPr>
              <a:t>www.2adam.com</a:t>
            </a:r>
            <a:r>
              <a:rPr lang="tr-TR" dirty="0">
                <a:latin typeface="Century Gothic" panose="020B0502020202020204" pitchFamily="34" charset="0"/>
              </a:rPr>
              <a:t> ) aktif. 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Türkiye’nin çalışan ilk arama motoru.</a:t>
            </a:r>
          </a:p>
          <a:p>
            <a:pPr marL="914400" lvl="2" indent="0" eaLnBrk="1" hangingPunct="1">
              <a:buNone/>
            </a:pPr>
            <a:endParaRPr lang="tr-TR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>
              <a:latin typeface="Century Gothic" panose="020B0502020202020204" pitchFamily="34" charset="0"/>
            </a:endParaRPr>
          </a:p>
          <a:p>
            <a:pPr marL="914400" lvl="2" indent="0" eaLnBrk="1" hangingPunct="1">
              <a:buNone/>
            </a:pPr>
            <a:endParaRPr lang="tr-TR" dirty="0">
              <a:latin typeface="Century Gothic" panose="020B0502020202020204" pitchFamily="34" charset="0"/>
            </a:endParaRPr>
          </a:p>
          <a:p>
            <a:pPr marL="0" indent="0" eaLnBrk="1" hangingPunct="1">
              <a:buNone/>
            </a:pPr>
            <a:endParaRPr lang="tr-TR" sz="2400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82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524000" y="2809015"/>
            <a:ext cx="3455324" cy="9465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Otomasyon </a:t>
            </a:r>
          </a:p>
          <a:p>
            <a:r>
              <a:rPr lang="tr-TR" sz="2400" dirty="0"/>
              <a:t>    SCADA PLC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518122" y="1174435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2014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AKYEM Yem Üretim Fabrikası </a:t>
            </a: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37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524000" y="2668133"/>
            <a:ext cx="4106487" cy="1193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tr-TR" sz="2400" dirty="0"/>
              <a:t>Gömülü Yazılımlar (Mikroişlemciler)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518122" y="1174435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2009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GPS – GSM üzerinde yazılım geliştirme. / Gerçek gömülü yazılım.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Denge, Hareket, Pozisyon algılayıcılar ile projeler.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Prototip Sanal Gerçeklik Cihazı (SGC)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2012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CAN Bus </a:t>
            </a:r>
            <a:r>
              <a:rPr lang="en-US" dirty="0" err="1">
                <a:latin typeface="Century Gothic" panose="020B0502020202020204" pitchFamily="34" charset="0"/>
              </a:rPr>
              <a:t>Diagnostic,CAN</a:t>
            </a:r>
            <a:r>
              <a:rPr lang="en-US" dirty="0">
                <a:latin typeface="Century Gothic" panose="020B0502020202020204" pitchFamily="34" charset="0"/>
              </a:rPr>
              <a:t> Bus </a:t>
            </a:r>
            <a:r>
              <a:rPr lang="en-US" dirty="0" err="1">
                <a:latin typeface="Century Gothic" panose="020B0502020202020204" pitchFamily="34" charset="0"/>
              </a:rPr>
              <a:t>Gateway,LCD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Gösterge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Paneli,CAN</a:t>
            </a:r>
            <a:r>
              <a:rPr lang="en-US" dirty="0">
                <a:latin typeface="Century Gothic" panose="020B0502020202020204" pitchFamily="34" charset="0"/>
              </a:rPr>
              <a:t> Bus </a:t>
            </a:r>
            <a:r>
              <a:rPr lang="en-US" dirty="0" err="1">
                <a:latin typeface="Century Gothic" panose="020B0502020202020204" pitchFamily="34" charset="0"/>
              </a:rPr>
              <a:t>Dijital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Saat,Fan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Kontrol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Ünitesi</a:t>
            </a:r>
            <a:endParaRPr lang="tr-TR" dirty="0">
              <a:latin typeface="Century Gothic" panose="020B0502020202020204" pitchFamily="34" charset="0"/>
            </a:endParaRPr>
          </a:p>
          <a:p>
            <a:r>
              <a:rPr lang="tr-TR" sz="2400" dirty="0">
                <a:latin typeface="Century Gothic" panose="020B0502020202020204" pitchFamily="34" charset="0"/>
              </a:rPr>
              <a:t>2013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DOF 9 </a:t>
            </a:r>
            <a:r>
              <a:rPr lang="tr-TR" dirty="0" err="1">
                <a:latin typeface="Century Gothic" panose="020B0502020202020204" pitchFamily="34" charset="0"/>
              </a:rPr>
              <a:t>axis</a:t>
            </a:r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8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524000" y="2668133"/>
            <a:ext cx="3477001" cy="1671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/>
              <a:t>Simulatörler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/>
          </a:p>
          <a:p>
            <a:r>
              <a:rPr lang="tr-TR" sz="1400" dirty="0"/>
              <a:t>       	Sanal Gerçeklik ve </a:t>
            </a:r>
          </a:p>
          <a:p>
            <a:r>
              <a:rPr lang="tr-TR" sz="1400" dirty="0"/>
              <a:t>	</a:t>
            </a:r>
            <a:r>
              <a:rPr lang="tr-TR" sz="1400" dirty="0" err="1"/>
              <a:t>Augmented</a:t>
            </a:r>
            <a:r>
              <a:rPr lang="tr-TR" sz="1400" dirty="0"/>
              <a:t>  </a:t>
            </a:r>
            <a:r>
              <a:rPr lang="tr-TR" sz="1400" dirty="0" err="1"/>
              <a:t>Reality</a:t>
            </a:r>
            <a:r>
              <a:rPr lang="tr-TR" sz="1400" dirty="0"/>
              <a:t> Platform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518122" y="1174435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2009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GPS – GSM üzerinde yazılım geliştirme. / Gerçek gömülü yazılım.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Denge, Hareket, Pozisyon algılayıcılar ile projeler.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Prototip Sanal Gerçeklik Cihazı (SGC)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2010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VR Platform - Blender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2013</a:t>
            </a:r>
          </a:p>
          <a:p>
            <a:pPr lvl="2"/>
            <a:r>
              <a:rPr lang="tr-TR" dirty="0" err="1">
                <a:latin typeface="Century Gothic" panose="020B0502020202020204" pitchFamily="34" charset="0"/>
              </a:rPr>
              <a:t>Augmented</a:t>
            </a:r>
            <a:r>
              <a:rPr lang="tr-TR" dirty="0">
                <a:latin typeface="Century Gothic" panose="020B0502020202020204" pitchFamily="34" charset="0"/>
              </a:rPr>
              <a:t> </a:t>
            </a:r>
            <a:r>
              <a:rPr lang="tr-TR" dirty="0" err="1">
                <a:latin typeface="Century Gothic" panose="020B0502020202020204" pitchFamily="34" charset="0"/>
              </a:rPr>
              <a:t>Reality</a:t>
            </a:r>
            <a:endParaRPr lang="tr-TR" dirty="0">
              <a:latin typeface="Century Gothic" panose="020B0502020202020204" pitchFamily="34" charset="0"/>
            </a:endParaRPr>
          </a:p>
          <a:p>
            <a:pPr marL="914400" lvl="2" indent="0">
              <a:buNone/>
            </a:pPr>
            <a:r>
              <a:rPr lang="tr-TR" dirty="0">
                <a:latin typeface="Century Gothic" panose="020B0502020202020204" pitchFamily="34" charset="0"/>
              </a:rPr>
              <a:t>Bu çalışmalar 2 </a:t>
            </a:r>
            <a:r>
              <a:rPr lang="tr-TR" dirty="0" err="1">
                <a:latin typeface="Century Gothic" panose="020B0502020202020204" pitchFamily="34" charset="0"/>
              </a:rPr>
              <a:t>Tübitak</a:t>
            </a:r>
            <a:r>
              <a:rPr lang="tr-TR" dirty="0">
                <a:latin typeface="Century Gothic" panose="020B0502020202020204" pitchFamily="34" charset="0"/>
              </a:rPr>
              <a:t> desteği ile yapıldı.</a:t>
            </a: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85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524000" y="2827407"/>
            <a:ext cx="3477001" cy="112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Haberleşme Protokolleri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518122" y="1174435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2001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Dünya’nın ilk Türkçe </a:t>
            </a:r>
            <a:r>
              <a:rPr lang="tr-TR" dirty="0" err="1">
                <a:latin typeface="Century Gothic" panose="020B0502020202020204" pitchFamily="34" charset="0"/>
              </a:rPr>
              <a:t>DNS’i</a:t>
            </a:r>
            <a:r>
              <a:rPr lang="tr-TR" dirty="0">
                <a:latin typeface="Century Gothic" panose="020B0502020202020204" pitchFamily="34" charset="0"/>
              </a:rPr>
              <a:t> / </a:t>
            </a:r>
            <a:r>
              <a:rPr lang="tr-TR" b="1" i="1" u="sng" dirty="0">
                <a:latin typeface="Century Gothic" panose="020B0502020202020204" pitchFamily="34" charset="0"/>
              </a:rPr>
              <a:t>UDP</a:t>
            </a:r>
            <a:r>
              <a:rPr lang="tr-TR" i="1" dirty="0">
                <a:latin typeface="Century Gothic" panose="020B0502020202020204" pitchFamily="34" charset="0"/>
              </a:rPr>
              <a:t> Protokolüne müdahale.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2001 Yılı akademik ve bilimsel alanda “Üstün Başarı Ödülü”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2012</a:t>
            </a:r>
          </a:p>
          <a:p>
            <a:pPr lvl="2"/>
            <a:r>
              <a:rPr lang="tr-TR" b="1" i="1" u="sng" dirty="0">
                <a:latin typeface="Century Gothic" panose="020B0502020202020204" pitchFamily="34" charset="0"/>
              </a:rPr>
              <a:t>CAN BUS </a:t>
            </a:r>
            <a:r>
              <a:rPr lang="tr-TR" dirty="0">
                <a:latin typeface="Century Gothic" panose="020B0502020202020204" pitchFamily="34" charset="0"/>
              </a:rPr>
              <a:t>Teknolojileri / </a:t>
            </a:r>
            <a:r>
              <a:rPr lang="tr-TR" i="1" dirty="0">
                <a:latin typeface="Century Gothic" panose="020B0502020202020204" pitchFamily="34" charset="0"/>
              </a:rPr>
              <a:t>Otomotiv Sektörü iletişim protokolü.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2013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DOF 9 </a:t>
            </a:r>
            <a:r>
              <a:rPr lang="tr-TR" dirty="0" err="1">
                <a:latin typeface="Century Gothic" panose="020B0502020202020204" pitchFamily="34" charset="0"/>
              </a:rPr>
              <a:t>axis</a:t>
            </a:r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67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00" y="227684"/>
            <a:ext cx="9404723" cy="1400530"/>
          </a:xfrm>
        </p:spPr>
        <p:txBody>
          <a:bodyPr/>
          <a:lstStyle/>
          <a:p>
            <a:r>
              <a:rPr lang="tr-TR" dirty="0"/>
              <a:t>Uzmanlık Konularımız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524000" y="2574964"/>
            <a:ext cx="4106487" cy="1348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Bilgisayar ve Ağ Güvenliği</a:t>
            </a: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518122" y="1174435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2001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Network Güvenliği (Yüksek Lisans)</a:t>
            </a:r>
          </a:p>
          <a:p>
            <a:pPr lvl="2"/>
            <a:r>
              <a:rPr lang="tr-TR" dirty="0" err="1">
                <a:latin typeface="Century Gothic" panose="020B0502020202020204" pitchFamily="34" charset="0"/>
              </a:rPr>
              <a:t>Hack</a:t>
            </a:r>
            <a:r>
              <a:rPr lang="tr-TR" dirty="0">
                <a:latin typeface="Century Gothic" panose="020B0502020202020204" pitchFamily="34" charset="0"/>
              </a:rPr>
              <a:t>: </a:t>
            </a:r>
          </a:p>
          <a:p>
            <a:pPr marL="914400" lvl="2" indent="0">
              <a:buNone/>
            </a:pPr>
            <a:r>
              <a:rPr lang="tr-TR">
                <a:latin typeface="Century Gothic" panose="020B0502020202020204" pitchFamily="34" charset="0"/>
              </a:rPr>
              <a:t>	Başbakanlık</a:t>
            </a:r>
            <a:r>
              <a:rPr lang="tr-TR" dirty="0">
                <a:latin typeface="Century Gothic" panose="020B0502020202020204" pitchFamily="34" charset="0"/>
              </a:rPr>
              <a:t>, Dış İşleri Bakanlığı</a:t>
            </a:r>
            <a:r>
              <a:rPr lang="tr-TR">
                <a:latin typeface="Century Gothic" panose="020B0502020202020204" pitchFamily="34" charset="0"/>
              </a:rPr>
              <a:t>, 	Kanal </a:t>
            </a:r>
            <a:r>
              <a:rPr lang="tr-TR" dirty="0">
                <a:latin typeface="Century Gothic" panose="020B0502020202020204" pitchFamily="34" charset="0"/>
              </a:rPr>
              <a:t>D TV, Doğru Yol Partisi</a:t>
            </a: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r>
              <a:rPr lang="tr-TR" sz="2400" dirty="0">
                <a:latin typeface="Century Gothic" panose="020B0502020202020204" pitchFamily="34" charset="0"/>
              </a:rPr>
              <a:t>2009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Firewall</a:t>
            </a:r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04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DD4B136-1BF6-4E89-8169-E62E519D4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413" y="385130"/>
            <a:ext cx="5215035" cy="2736093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C576A1A5-73A1-4DDF-99FF-A50526A4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414" y="3789763"/>
            <a:ext cx="5215035" cy="257647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28376B6-C1D8-4ED2-9CCB-3334856332B8}"/>
              </a:ext>
            </a:extLst>
          </p:cNvPr>
          <p:cNvSpPr txBox="1"/>
          <p:nvPr/>
        </p:nvSpPr>
        <p:spPr>
          <a:xfrm>
            <a:off x="6781458" y="6366239"/>
            <a:ext cx="5290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https://www.linkedin.com/in/taha-cananer-3570a325/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28B707F-526F-4155-BCB0-B88239FC91BF}"/>
              </a:ext>
            </a:extLst>
          </p:cNvPr>
          <p:cNvSpPr txBox="1"/>
          <p:nvPr/>
        </p:nvSpPr>
        <p:spPr>
          <a:xfrm>
            <a:off x="6781458" y="3121223"/>
            <a:ext cx="4944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https://www.linkedin.com/in/osman-tekin-85337739/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29C6858-F48D-4B39-A38B-E994AB295A3B}"/>
              </a:ext>
            </a:extLst>
          </p:cNvPr>
          <p:cNvSpPr txBox="1"/>
          <p:nvPr/>
        </p:nvSpPr>
        <p:spPr>
          <a:xfrm>
            <a:off x="119551" y="117693"/>
            <a:ext cx="607991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200" b="0" i="0" dirty="0">
                <a:effectLst/>
                <a:latin typeface="-apple-system"/>
              </a:rPr>
              <a:t>IT professional with more than 30 years experience as Software &amp; Technology Development, Consultant, Development Manager, Solutions Architect in Network, R&amp;D and Innovation, Project Coordinator.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First to describe international characters to the internet (l-DNS)( ICANN.org )</a:t>
            </a:r>
            <a:br>
              <a:rPr lang="en-US" sz="1200" b="0" i="0" dirty="0">
                <a:effectLst/>
                <a:latin typeface="-apple-system"/>
              </a:rPr>
            </a:br>
            <a:endParaRPr lang="tr-TR" sz="1200" b="0" i="0" dirty="0">
              <a:effectLst/>
              <a:latin typeface="-apple-system"/>
            </a:endParaRPr>
          </a:p>
          <a:p>
            <a:pPr algn="l" fontAlgn="base"/>
            <a:endParaRPr lang="tr-TR" sz="1200" b="0" i="0" dirty="0">
              <a:effectLst/>
              <a:latin typeface="-apple-system"/>
            </a:endParaRPr>
          </a:p>
          <a:p>
            <a:pPr algn="l" fontAlgn="base"/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TECHNICAL EXPERIENCE</a:t>
            </a:r>
            <a:br>
              <a:rPr lang="en-US" sz="1200" b="0" i="0" dirty="0">
                <a:effectLst/>
                <a:latin typeface="-apple-system"/>
              </a:rPr>
            </a:b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Software &amp; Technology Development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Network Security / Cyber Security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</a:t>
            </a:r>
            <a:r>
              <a:rPr lang="en-US" sz="1200" b="0" i="0" dirty="0" err="1">
                <a:effectLst/>
                <a:latin typeface="-apple-system"/>
              </a:rPr>
              <a:t>.Net</a:t>
            </a:r>
            <a:r>
              <a:rPr lang="en-US" sz="1200" b="0" i="0" dirty="0">
                <a:effectLst/>
                <a:latin typeface="-apple-system"/>
              </a:rPr>
              <a:t>, C Languages and Delphi.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R&amp;D and Innovation, Project Coordinator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Interactive web based applications.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Establishment and management of the servers. (MS Active Directory, SQL Servers, Hyper-V, Web Servers, Microsoft Exchange, Proxy, </a:t>
            </a:r>
            <a:r>
              <a:rPr lang="en-US" sz="1200" b="0" i="0" dirty="0" err="1">
                <a:effectLst/>
                <a:latin typeface="-apple-system"/>
              </a:rPr>
              <a:t>FireWalls</a:t>
            </a:r>
            <a:r>
              <a:rPr lang="en-US" sz="1200" b="0" i="0" dirty="0">
                <a:effectLst/>
                <a:latin typeface="-apple-system"/>
              </a:rPr>
              <a:t> )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Working knowledge and experience in Data Communications, Telecommunications and the Routing Protocols.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LAN &amp; WAN Network Technologies, Design, Configuration, Problem Solving, Performance Control, Network Coordinating and extensive working knowledge and experience.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Cisco IOS </a:t>
            </a:r>
            <a:r>
              <a:rPr lang="en-US" sz="1200" b="0" i="0" dirty="0" err="1">
                <a:effectLst/>
                <a:latin typeface="-apple-system"/>
              </a:rPr>
              <a:t>Systems,Ms</a:t>
            </a:r>
            <a:r>
              <a:rPr lang="en-US" sz="1200" b="0" i="0" dirty="0">
                <a:effectLst/>
                <a:latin typeface="-apple-system"/>
              </a:rPr>
              <a:t>, UNIX, Routers, Switches, Multiplexers, Hardware and Network Cabling.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Virtual Reality Devices and Software Design and Development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CAN BUS,PLC, Scada</a:t>
            </a:r>
            <a:br>
              <a:rPr lang="en-US" sz="1200" b="0" i="0" dirty="0">
                <a:effectLst/>
                <a:latin typeface="-apple-system"/>
              </a:rPr>
            </a:br>
            <a:br>
              <a:rPr lang="en-US" sz="1200" b="0" i="0" dirty="0">
                <a:effectLst/>
                <a:latin typeface="-apple-system"/>
              </a:rPr>
            </a:b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RESEARCH</a:t>
            </a:r>
            <a:br>
              <a:rPr lang="en-US" sz="1200" b="0" i="0" dirty="0">
                <a:effectLst/>
                <a:latin typeface="-apple-system"/>
              </a:rPr>
            </a:b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Design and development of Virtual Reality device (TUBITAK.gov.tr)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First to introduce and describe ‘invalid characters’ (e.g. ğ, ı, ş, ç, ü, ö – Turkish URL) to the DNS servers via Internet traffic worldwide (ICANN.org)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Hack into the web servers (NEU.edu.tr)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Turkish Republic of Northern Cyprus (TRNC) </a:t>
            </a:r>
            <a:r>
              <a:rPr lang="en-US" sz="1200" b="0" i="0" dirty="0" err="1">
                <a:effectLst/>
                <a:latin typeface="-apple-system"/>
              </a:rPr>
              <a:t>Electionary</a:t>
            </a:r>
            <a:r>
              <a:rPr lang="en-US" sz="1200" b="0" i="0" dirty="0">
                <a:effectLst/>
                <a:latin typeface="-apple-system"/>
              </a:rPr>
              <a:t> Council</a:t>
            </a: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* Search Engine ( 2Adam.com )</a:t>
            </a:r>
            <a:br>
              <a:rPr lang="en-US" sz="1200" b="0" i="0" dirty="0">
                <a:effectLst/>
                <a:latin typeface="-apple-system"/>
              </a:rPr>
            </a:br>
            <a:br>
              <a:rPr lang="en-US" sz="1200" b="0" i="0" dirty="0">
                <a:effectLst/>
                <a:latin typeface="-apple-system"/>
              </a:rPr>
            </a:br>
            <a:r>
              <a:rPr lang="en-US" sz="1200" b="0" i="0" dirty="0">
                <a:effectLst/>
                <a:latin typeface="-apple-system"/>
              </a:rPr>
              <a:t>ICANN.org : https://archive.icann.org/en/committees/idn/final-idn-survey-intro.htm</a:t>
            </a:r>
          </a:p>
        </p:txBody>
      </p:sp>
    </p:spTree>
    <p:extLst>
      <p:ext uri="{BB962C8B-B14F-4D97-AF65-F5344CB8AC3E}">
        <p14:creationId xmlns:p14="http://schemas.microsoft.com/office/powerpoint/2010/main" val="7629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24000" y="477656"/>
            <a:ext cx="9404723" cy="1400530"/>
          </a:xfrm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2 Adam Yazılım ve Teknoloji</a:t>
            </a:r>
          </a:p>
        </p:txBody>
      </p:sp>
      <p:sp>
        <p:nvSpPr>
          <p:cNvPr id="4099" name="2 İçerik Yer Tutucusu"/>
          <p:cNvSpPr>
            <a:spLocks noGrp="1"/>
          </p:cNvSpPr>
          <p:nvPr>
            <p:ph idx="1"/>
          </p:nvPr>
        </p:nvSpPr>
        <p:spPr>
          <a:xfrm>
            <a:off x="1524000" y="1117601"/>
            <a:ext cx="8946541" cy="5122486"/>
          </a:xfrm>
        </p:spPr>
        <p:txBody>
          <a:bodyPr/>
          <a:lstStyle/>
          <a:p>
            <a:pPr eaLnBrk="1" hangingPunct="1"/>
            <a:endParaRPr lang="tr-TR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tr-TR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tr-TR" dirty="0">
                <a:latin typeface="Century Gothic" panose="020B0502020202020204" pitchFamily="34" charset="0"/>
                <a:cs typeface="Arial" panose="020B0604020202020204" pitchFamily="34" charset="0"/>
              </a:rPr>
              <a:t>“Yazılım ve Network” </a:t>
            </a:r>
          </a:p>
          <a:p>
            <a:pPr marL="457200" lvl="1" indent="0" eaLnBrk="1" hangingPunct="1">
              <a:buNone/>
            </a:pPr>
            <a:endParaRPr lang="tr-TR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tr-TR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tr-TR" dirty="0">
                <a:latin typeface="Century Gothic" panose="020B0502020202020204" pitchFamily="34" charset="0"/>
                <a:cs typeface="Arial" panose="020B0604020202020204" pitchFamily="34" charset="0"/>
              </a:rPr>
              <a:t>PC-PIC ve PLC Bazlı yazılımlar yazıyoruz</a:t>
            </a:r>
          </a:p>
          <a:p>
            <a:pPr eaLnBrk="1" hangingPunct="1"/>
            <a:endParaRPr lang="tr-TR" dirty="0"/>
          </a:p>
          <a:p>
            <a:pPr eaLnBrk="1" hangingPunct="1"/>
            <a:endParaRPr lang="tr-TR" dirty="0"/>
          </a:p>
          <a:p>
            <a:pPr eaLnBrk="1" hangingPunct="1"/>
            <a:r>
              <a:rPr lang="tr-TR" dirty="0"/>
              <a:t>Bilgi Güvenliği danışmanlığı yapıyoruz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3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19550" y="1704976"/>
            <a:ext cx="6553200" cy="4543424"/>
          </a:xfrm>
        </p:spPr>
        <p:txBody>
          <a:bodyPr/>
          <a:lstStyle/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/>
              <a:t>2 Adam Yazılım</a:t>
            </a:r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/>
              <a:t>Teşekkürler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3143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24000" y="452718"/>
            <a:ext cx="8526834" cy="1400530"/>
          </a:xfrm>
        </p:spPr>
        <p:txBody>
          <a:bodyPr/>
          <a:lstStyle/>
          <a:p>
            <a:pPr>
              <a:defRPr/>
            </a:pPr>
            <a:r>
              <a:rPr lang="tr-TR" dirty="0" err="1">
                <a:solidFill>
                  <a:schemeClr val="tx1"/>
                </a:solidFill>
              </a:rPr>
              <a:t>Tübitak</a:t>
            </a:r>
            <a:r>
              <a:rPr lang="tr-TR" dirty="0">
                <a:solidFill>
                  <a:schemeClr val="tx1"/>
                </a:solidFill>
              </a:rPr>
              <a:t> Projeleri</a:t>
            </a:r>
          </a:p>
        </p:txBody>
      </p:sp>
      <p:sp>
        <p:nvSpPr>
          <p:cNvPr id="6147" name="2 İçerik Yer Tutucusu"/>
          <p:cNvSpPr>
            <a:spLocks noGrp="1"/>
          </p:cNvSpPr>
          <p:nvPr>
            <p:ph idx="1"/>
          </p:nvPr>
        </p:nvSpPr>
        <p:spPr>
          <a:xfrm>
            <a:off x="1821234" y="2116036"/>
            <a:ext cx="8229600" cy="2231521"/>
          </a:xfrm>
        </p:spPr>
        <p:txBody>
          <a:bodyPr/>
          <a:lstStyle/>
          <a:p>
            <a:pPr eaLnBrk="1" hangingPunct="1"/>
            <a:endParaRPr lang="tr-TR" sz="24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tr-TR" sz="2400" dirty="0">
                <a:latin typeface="Century Gothic" panose="020B0502020202020204" pitchFamily="34" charset="0"/>
              </a:rPr>
              <a:t>2009 Sanal Gerçeklik Platform Yazılımı</a:t>
            </a:r>
            <a:endParaRPr lang="tr-TR" dirty="0">
              <a:latin typeface="Century Gothic" panose="020B0502020202020204" pitchFamily="34" charset="0"/>
            </a:endParaRPr>
          </a:p>
          <a:p>
            <a:r>
              <a:rPr lang="tr-TR" sz="2400" dirty="0">
                <a:latin typeface="Century Gothic" panose="020B0502020202020204" pitchFamily="34" charset="0"/>
              </a:rPr>
              <a:t>2014 Sanal Gerçeklik Destekli Araç Tasarımı</a:t>
            </a:r>
          </a:p>
          <a:p>
            <a:pPr marL="914400" lvl="2" indent="0">
              <a:buNone/>
            </a:pPr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>
              <a:latin typeface="Century Gothic" panose="020B0502020202020204" pitchFamily="34" charset="0"/>
            </a:endParaRPr>
          </a:p>
          <a:p>
            <a:pPr eaLnBrk="1" hangingPunct="1"/>
            <a:endParaRPr lang="tr-TR" sz="2400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3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ARGE - Neler Yaptık</a:t>
            </a:r>
          </a:p>
        </p:txBody>
      </p:sp>
      <p:sp>
        <p:nvSpPr>
          <p:cNvPr id="6147" name="2 İçerik Yer Tutucusu"/>
          <p:cNvSpPr>
            <a:spLocks noGrp="1"/>
          </p:cNvSpPr>
          <p:nvPr>
            <p:ph idx="1"/>
          </p:nvPr>
        </p:nvSpPr>
        <p:spPr>
          <a:xfrm>
            <a:off x="706062" y="1243276"/>
            <a:ext cx="5342313" cy="47085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tr-TR" sz="2400" dirty="0">
                <a:latin typeface="Century Gothic" panose="020B0502020202020204" pitchFamily="34" charset="0"/>
              </a:rPr>
              <a:t>2001</a:t>
            </a:r>
          </a:p>
          <a:p>
            <a:pPr lvl="2" eaLnBrk="1" hangingPunct="1"/>
            <a:r>
              <a:rPr lang="tr-TR" dirty="0">
                <a:latin typeface="Century Gothic" panose="020B0502020202020204" pitchFamily="34" charset="0"/>
              </a:rPr>
              <a:t>Dünya’nın ilk Türkçe </a:t>
            </a:r>
            <a:r>
              <a:rPr lang="tr-TR" dirty="0" err="1">
                <a:latin typeface="Century Gothic" panose="020B0502020202020204" pitchFamily="34" charset="0"/>
              </a:rPr>
              <a:t>DNS’i</a:t>
            </a:r>
            <a:r>
              <a:rPr lang="tr-TR" dirty="0">
                <a:latin typeface="Century Gothic" panose="020B0502020202020204" pitchFamily="34" charset="0"/>
              </a:rPr>
              <a:t> / </a:t>
            </a:r>
            <a:r>
              <a:rPr lang="tr-TR" i="1" dirty="0">
                <a:latin typeface="Century Gothic" panose="020B0502020202020204" pitchFamily="34" charset="0"/>
              </a:rPr>
              <a:t>UDP Protokolüne müdahale. (ICANN)</a:t>
            </a:r>
          </a:p>
          <a:p>
            <a:pPr lvl="2" eaLnBrk="1" hangingPunct="1"/>
            <a:r>
              <a:rPr lang="tr-TR" dirty="0">
                <a:latin typeface="Century Gothic" panose="020B0502020202020204" pitchFamily="34" charset="0"/>
              </a:rPr>
              <a:t>2001 Yılı akademik ve bilimsel alanda “Üstün Başarı Ödülü”</a:t>
            </a:r>
          </a:p>
          <a:p>
            <a:pPr eaLnBrk="1" hangingPunct="1"/>
            <a:r>
              <a:rPr lang="tr-TR" sz="2400" dirty="0">
                <a:latin typeface="Century Gothic" panose="020B0502020202020204" pitchFamily="34" charset="0"/>
              </a:rPr>
              <a:t>2003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Resim işleme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2006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Arama motoru. ( </a:t>
            </a:r>
            <a:r>
              <a:rPr lang="tr-TR" b="1" dirty="0">
                <a:latin typeface="Century Gothic" panose="020B0502020202020204" pitchFamily="34" charset="0"/>
                <a:hlinkClick r:id="rId2"/>
              </a:rPr>
              <a:t>www.2adam.com</a:t>
            </a:r>
            <a:r>
              <a:rPr lang="tr-TR" dirty="0">
                <a:latin typeface="Century Gothic" panose="020B0502020202020204" pitchFamily="34" charset="0"/>
              </a:rPr>
              <a:t> ) aktif. 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Türkiye’nin çalışan ilk arama motoru.</a:t>
            </a:r>
          </a:p>
          <a:p>
            <a:pPr marL="914400" lvl="2" indent="0" eaLnBrk="1" hangingPunct="1">
              <a:buNone/>
            </a:pPr>
            <a:endParaRPr lang="tr-TR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>
              <a:latin typeface="Century Gothic" panose="020B0502020202020204" pitchFamily="34" charset="0"/>
            </a:endParaRPr>
          </a:p>
          <a:p>
            <a:pPr marL="914400" lvl="2" indent="0" eaLnBrk="1" hangingPunct="1">
              <a:buNone/>
            </a:pPr>
            <a:endParaRPr lang="tr-TR" dirty="0">
              <a:latin typeface="Century Gothic" panose="020B0502020202020204" pitchFamily="34" charset="0"/>
            </a:endParaRPr>
          </a:p>
          <a:p>
            <a:pPr marL="0" indent="0" eaLnBrk="1" hangingPunct="1">
              <a:buNone/>
            </a:pPr>
            <a:endParaRPr lang="tr-TR" sz="2400" dirty="0">
              <a:latin typeface="Century Gothic" panose="020B0502020202020204" pitchFamily="34" charset="0"/>
            </a:endParaRPr>
          </a:p>
          <a:p>
            <a:pPr lvl="2" eaLnBrk="1" hangingPunct="1"/>
            <a:endParaRPr lang="tr-TR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6292735" y="1249249"/>
            <a:ext cx="5054628" cy="4708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400" dirty="0">
                <a:latin typeface="Century Gothic" panose="020B0502020202020204" pitchFamily="34" charset="0"/>
              </a:rPr>
              <a:t>2009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GPS – GSM üzerinde yazılım geliştirme. / Gerçek gömülü yazılım.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Denge, Hareket, Pozisyon algılayıcılar ile projeler.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Prototip Sanal Gerçeklik Cihazı (SGC)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2010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VR Platform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2012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CAN BUS Teknolojileri / </a:t>
            </a:r>
            <a:r>
              <a:rPr lang="tr-TR" i="1" dirty="0">
                <a:latin typeface="Century Gothic" panose="020B0502020202020204" pitchFamily="34" charset="0"/>
              </a:rPr>
              <a:t>Otomotiv Sektörü iletişim protokolü.</a:t>
            </a:r>
          </a:p>
          <a:p>
            <a:r>
              <a:rPr lang="tr-TR" sz="2400" dirty="0">
                <a:latin typeface="Century Gothic" panose="020B0502020202020204" pitchFamily="34" charset="0"/>
              </a:rPr>
              <a:t>2013</a:t>
            </a:r>
          </a:p>
          <a:p>
            <a:pPr lvl="2"/>
            <a:r>
              <a:rPr lang="tr-TR" dirty="0">
                <a:latin typeface="Century Gothic" panose="020B0502020202020204" pitchFamily="34" charset="0"/>
              </a:rPr>
              <a:t>DOF 9 </a:t>
            </a:r>
            <a:r>
              <a:rPr lang="tr-TR" dirty="0" err="1">
                <a:latin typeface="Century Gothic" panose="020B0502020202020204" pitchFamily="34" charset="0"/>
              </a:rPr>
              <a:t>axis</a:t>
            </a:r>
            <a:endParaRPr lang="tr-TR" dirty="0">
              <a:latin typeface="Century Gothic" panose="020B0502020202020204" pitchFamily="34" charset="0"/>
            </a:endParaRPr>
          </a:p>
          <a:p>
            <a:pPr lvl="2"/>
            <a:r>
              <a:rPr lang="tr-TR" dirty="0" err="1">
                <a:latin typeface="Century Gothic" panose="020B0502020202020204" pitchFamily="34" charset="0"/>
              </a:rPr>
              <a:t>Augmented</a:t>
            </a:r>
            <a:r>
              <a:rPr lang="tr-TR" dirty="0">
                <a:latin typeface="Century Gothic" panose="020B0502020202020204" pitchFamily="34" charset="0"/>
              </a:rPr>
              <a:t> </a:t>
            </a:r>
            <a:r>
              <a:rPr lang="tr-TR" dirty="0" err="1">
                <a:latin typeface="Century Gothic" panose="020B0502020202020204" pitchFamily="34" charset="0"/>
              </a:rPr>
              <a:t>Reality</a:t>
            </a:r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pPr lvl="2"/>
            <a:endParaRPr lang="tr-TR" dirty="0">
              <a:latin typeface="Century Gothic" panose="020B0502020202020204" pitchFamily="34" charset="0"/>
            </a:endParaRPr>
          </a:p>
          <a:p>
            <a:endParaRPr lang="tr-TR" sz="2400" dirty="0">
              <a:latin typeface="Century Gothic" panose="020B0502020202020204" pitchFamily="34" charset="0"/>
            </a:endParaRPr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21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2001 ICANN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7" b="3638"/>
          <a:stretch/>
        </p:blipFill>
        <p:spPr>
          <a:xfrm>
            <a:off x="739834" y="1197450"/>
            <a:ext cx="10432472" cy="55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2001 ICANN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9" b="3822"/>
          <a:stretch/>
        </p:blipFill>
        <p:spPr>
          <a:xfrm>
            <a:off x="781396" y="1230829"/>
            <a:ext cx="10357659" cy="54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326"/>
            <a:ext cx="12192000" cy="330564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/>
          <a:srcRect l="16614" t="17407" r="16563" b="55648"/>
          <a:stretch/>
        </p:blipFill>
        <p:spPr>
          <a:xfrm>
            <a:off x="0" y="0"/>
            <a:ext cx="12220574" cy="2771775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234719"/>
              </p:ext>
            </p:extLst>
          </p:nvPr>
        </p:nvGraphicFramePr>
        <p:xfrm>
          <a:off x="203200" y="212589"/>
          <a:ext cx="431061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611">
                  <a:extLst>
                    <a:ext uri="{9D8B030D-6E8A-4147-A177-3AD203B41FA5}">
                      <a16:colId xmlns:a16="http://schemas.microsoft.com/office/drawing/2014/main" val="2315453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3600" dirty="0"/>
                        <a:t>www.2adam.com</a:t>
                      </a:r>
                    </a:p>
                    <a:p>
                      <a:pPr algn="ctr"/>
                      <a:r>
                        <a:rPr lang="tr-TR" dirty="0"/>
                        <a:t>Türkiye’nin çalışan tek arama motoru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68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8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326"/>
            <a:ext cx="12192000" cy="330564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Düz Ok Bağlayıcısı 3"/>
          <p:cNvCxnSpPr/>
          <p:nvPr/>
        </p:nvCxnSpPr>
        <p:spPr>
          <a:xfrm flipH="1" flipV="1">
            <a:off x="8524875" y="2462326"/>
            <a:ext cx="9525" cy="762004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19062" t="19537" r="40885" b="27685"/>
          <a:stretch/>
        </p:blipFill>
        <p:spPr>
          <a:xfrm>
            <a:off x="285751" y="76200"/>
            <a:ext cx="520441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/>
          <a:srcRect l="23017" t="3648" r="24688" b="49721"/>
          <a:stretch/>
        </p:blipFill>
        <p:spPr>
          <a:xfrm>
            <a:off x="885825" y="195556"/>
            <a:ext cx="8745181" cy="438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20500" r="11875" b="668"/>
          <a:stretch/>
        </p:blipFill>
        <p:spPr>
          <a:xfrm>
            <a:off x="2927935" y="1398142"/>
            <a:ext cx="5867400" cy="450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6334" r="7500"/>
          <a:stretch/>
        </p:blipFill>
        <p:spPr>
          <a:xfrm>
            <a:off x="4265469" y="1407337"/>
            <a:ext cx="5754558" cy="4561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8"/>
          <a:srcRect l="24427" t="14908" r="41250" b="42499"/>
          <a:stretch/>
        </p:blipFill>
        <p:spPr>
          <a:xfrm>
            <a:off x="5528261" y="1460053"/>
            <a:ext cx="6276976" cy="4381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51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048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anal Gerceklik Cihazt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75" y="788486"/>
            <a:ext cx="9144000" cy="5143500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25736"/>
              </p:ext>
            </p:extLst>
          </p:nvPr>
        </p:nvGraphicFramePr>
        <p:xfrm>
          <a:off x="1476375" y="66399"/>
          <a:ext cx="431061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611">
                  <a:extLst>
                    <a:ext uri="{9D8B030D-6E8A-4147-A177-3AD203B41FA5}">
                      <a16:colId xmlns:a16="http://schemas.microsoft.com/office/drawing/2014/main" val="2315453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/>
                        <a:t>Türkiye’nin ilk Sanal Gerçeklik Cihazı</a:t>
                      </a:r>
                    </a:p>
                    <a:p>
                      <a:pPr algn="l"/>
                      <a:r>
                        <a:rPr lang="tr-TR" sz="1000" b="0" dirty="0"/>
                        <a:t>Test: </a:t>
                      </a:r>
                      <a:r>
                        <a:rPr lang="tr-TR" sz="1000" b="0" dirty="0" err="1"/>
                        <a:t>Tübitak</a:t>
                      </a:r>
                      <a:r>
                        <a:rPr lang="tr-TR" sz="1000" b="0" dirty="0"/>
                        <a:t> 2009 Prof. Dr. Hakan Tüzün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68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7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601</TotalTime>
  <Words>855</Words>
  <Application>Microsoft Office PowerPoint</Application>
  <PresentationFormat>Geniş ekran</PresentationFormat>
  <Paragraphs>170</Paragraphs>
  <Slides>20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7" baseType="lpstr">
      <vt:lpstr>-apple-system</vt:lpstr>
      <vt:lpstr>Arial</vt:lpstr>
      <vt:lpstr>Century Gothic</vt:lpstr>
      <vt:lpstr>Wingdings</vt:lpstr>
      <vt:lpstr>Wingdings 2</vt:lpstr>
      <vt:lpstr>Wingdings 3</vt:lpstr>
      <vt:lpstr>İyon</vt:lpstr>
      <vt:lpstr>PowerPoint Sunusu</vt:lpstr>
      <vt:lpstr>2 Adam Yazılım ve Teknoloji</vt:lpstr>
      <vt:lpstr>Tübitak Projeleri</vt:lpstr>
      <vt:lpstr>ARGE - Neler Yaptık</vt:lpstr>
      <vt:lpstr>2001 ICANN</vt:lpstr>
      <vt:lpstr>2001 ICANN</vt:lpstr>
      <vt:lpstr>PowerPoint Sunusu</vt:lpstr>
      <vt:lpstr>PowerPoint Sunusu</vt:lpstr>
      <vt:lpstr>PowerPoint Sunusu</vt:lpstr>
      <vt:lpstr>YAZILIM - Neler Yaptık</vt:lpstr>
      <vt:lpstr>YAZILIM - Neler Yaptık</vt:lpstr>
      <vt:lpstr>Uzmanlık Konularımız</vt:lpstr>
      <vt:lpstr>Uzmanlık Konularımız</vt:lpstr>
      <vt:lpstr>Uzmanlık Konularımız</vt:lpstr>
      <vt:lpstr>Uzmanlık Konularımız</vt:lpstr>
      <vt:lpstr>Uzmanlık Konularımız</vt:lpstr>
      <vt:lpstr>Uzmanlık Konularımız</vt:lpstr>
      <vt:lpstr>Uzmanlık Konularımız</vt:lpstr>
      <vt:lpstr>PowerPoint Sunusu</vt:lpstr>
      <vt:lpstr>PowerPoint Sunusu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(Şirket Kaynak Planlaması) Çözüm Yolları</dc:title>
  <dc:creator>Osman Tekin</dc:creator>
  <cp:lastModifiedBy>Taha Cananer</cp:lastModifiedBy>
  <cp:revision>68</cp:revision>
  <dcterms:created xsi:type="dcterms:W3CDTF">2013-07-31T12:21:24Z</dcterms:created>
  <dcterms:modified xsi:type="dcterms:W3CDTF">2021-10-21T17:02:43Z</dcterms:modified>
</cp:coreProperties>
</file>